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84" r:id="rId18"/>
    <p:sldId id="281" r:id="rId19"/>
    <p:sldId id="282" r:id="rId20"/>
    <p:sldId id="283" r:id="rId21"/>
    <p:sldId id="280" r:id="rId22"/>
    <p:sldId id="273" r:id="rId23"/>
    <p:sldId id="274" r:id="rId24"/>
    <p:sldId id="276" r:id="rId25"/>
    <p:sldId id="275" r:id="rId2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p:cViewPr>
        <p:scale>
          <a:sx n="77" d="100"/>
          <a:sy n="77" d="100"/>
        </p:scale>
        <p:origin x="-1092" y="-20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5B106E36-FD25-4E2D-B0AA-010F637433A0}" type="datetimeFigureOut">
              <a:rPr lang="ru-RU" smtClean="0"/>
              <a:pPr/>
              <a:t>08.10.2023</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08.10.2023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08.10.2023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08.10.2023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08.10.2023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08.10.2023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08.10.2023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08.10.2023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08.10.2023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077200" y="6356350"/>
            <a:ext cx="609600" cy="365125"/>
          </a:xfrm>
        </p:spPr>
        <p:txBody>
          <a:bodyPr/>
          <a:lstStyle/>
          <a:p>
            <a:fld id="{725C68B6-61C2-468F-89AB-4B9F7531AA68}" type="slidenum">
              <a:rPr lang="ru-RU" smtClean="0"/>
              <a:pPr/>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08.10.2023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08.10.2023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5B106E36-FD25-4E2D-B0AA-010F637433A0}" type="datetimeFigureOut">
              <a:rPr lang="ru-RU" smtClean="0"/>
              <a:pPr/>
              <a:t>08.10.2023</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25C68B6-61C2-468F-89AB-4B9F7531AA68}" type="slidenum">
              <a:rPr lang="ru-RU" smtClean="0"/>
              <a:pPr/>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285720" y="2786058"/>
            <a:ext cx="8643998" cy="1752600"/>
          </a:xfrm>
        </p:spPr>
        <p:txBody>
          <a:bodyPr>
            <a:noAutofit/>
          </a:bodyPr>
          <a:lstStyle/>
          <a:p>
            <a:pPr algn="ctr"/>
            <a:r>
              <a:rPr lang="kk-KZ" sz="4000" b="1" dirty="0" smtClean="0">
                <a:latin typeface="Arial" pitchFamily="34" charset="0"/>
                <a:cs typeface="Arial" pitchFamily="34" charset="0"/>
              </a:rPr>
              <a:t>Жер кадастрлық жұмыстарды жүргізу және ұйымдастыруды ақпараттық қамтамасыздандыру</a:t>
            </a:r>
            <a:endParaRPr lang="ru-RU" sz="4000" dirty="0">
              <a:latin typeface="Arial" pitchFamily="34" charset="0"/>
              <a:cs typeface="Arial"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571480"/>
            <a:ext cx="9144000" cy="6286520"/>
          </a:xfrm>
        </p:spPr>
        <p:txBody>
          <a:bodyPr>
            <a:noAutofit/>
          </a:bodyPr>
          <a:lstStyle/>
          <a:p>
            <a:pPr marL="352425" indent="-352425">
              <a:spcBef>
                <a:spcPts val="100"/>
              </a:spcBef>
              <a:spcAft>
                <a:spcPts val="100"/>
              </a:spcAft>
            </a:pPr>
            <a:r>
              <a:rPr lang="kk-KZ" sz="2300" dirty="0" smtClean="0">
                <a:solidFill>
                  <a:schemeClr val="tx2">
                    <a:lumMod val="75000"/>
                  </a:schemeClr>
                </a:solidFill>
              </a:rPr>
              <a:t>Жер қатынастары мен жылжымайтын мүлікті басқару жүйесін қалыптастыру - мемлекеттік жер кадастры мен оның автоматтандырылған ақпараттық жүйесін жасау жəне жүргізу;</a:t>
            </a:r>
          </a:p>
          <a:p>
            <a:pPr marL="352425" indent="-352425">
              <a:spcBef>
                <a:spcPts val="100"/>
              </a:spcBef>
              <a:spcAft>
                <a:spcPts val="100"/>
              </a:spcAft>
            </a:pPr>
            <a:r>
              <a:rPr lang="kk-KZ" sz="2300" dirty="0" smtClean="0">
                <a:solidFill>
                  <a:schemeClr val="tx2">
                    <a:lumMod val="75000"/>
                  </a:schemeClr>
                </a:solidFill>
              </a:rPr>
              <a:t>Еуропаның көптеген елдері өздерінің ресми жер ақпараттық жүйелерін автоматтандырды;</a:t>
            </a:r>
          </a:p>
          <a:p>
            <a:pPr marL="352425" indent="-352425">
              <a:spcBef>
                <a:spcPts val="100"/>
              </a:spcBef>
              <a:spcAft>
                <a:spcPts val="100"/>
              </a:spcAft>
            </a:pPr>
            <a:r>
              <a:rPr lang="kk-KZ" sz="2300" dirty="0" smtClean="0">
                <a:solidFill>
                  <a:schemeClr val="tx2">
                    <a:lumMod val="75000"/>
                  </a:schemeClr>
                </a:solidFill>
              </a:rPr>
              <a:t>Қала кадастрының автоматтандырылған ақпараттық жүйесі – елді мекендердің бекітілген бас жоспарларының жұмыс жасауын және аумақты дамытуда мемлекеттік басқаруды қамтамасыз ететін жүйе болып табылады;</a:t>
            </a:r>
          </a:p>
          <a:p>
            <a:pPr marL="352425" indent="-352425">
              <a:spcBef>
                <a:spcPts val="100"/>
              </a:spcBef>
              <a:spcAft>
                <a:spcPts val="100"/>
              </a:spcAft>
            </a:pPr>
            <a:r>
              <a:rPr lang="kk-KZ" sz="2300" dirty="0" smtClean="0">
                <a:solidFill>
                  <a:schemeClr val="tx2">
                    <a:lumMod val="75000"/>
                  </a:schemeClr>
                </a:solidFill>
              </a:rPr>
              <a:t>ҚР Президенті Н. Назарбаевтың 10.01.2018 жылғы Жолдауында «Еліміздің бірнеше өнеркәсіптік кәсіпорнын цифрландыру жөніндегі пилоттық жобаны іске асырып, бұл тәжірибені кеңінен тарату керек» делінген. </a:t>
            </a:r>
          </a:p>
          <a:p>
            <a:pPr marL="352425" indent="-352425">
              <a:spcBef>
                <a:spcPts val="100"/>
              </a:spcBef>
              <a:spcAft>
                <a:spcPts val="100"/>
              </a:spcAft>
            </a:pPr>
            <a:r>
              <a:rPr lang="kk-KZ" sz="2300" dirty="0" smtClean="0">
                <a:solidFill>
                  <a:schemeClr val="tx2">
                    <a:lumMod val="75000"/>
                  </a:schemeClr>
                </a:solidFill>
              </a:rPr>
              <a:t>Сондықтан заманауи компьютерлік технологиялардың пайда болуы мен қолданылуын жер кадастры жұмыстарын ГАЖ көмегімен ұйымдастырып, жер кадастры жұмыстарының автоматтандырылған бірыңғай жүйесін құру қажет.</a:t>
            </a:r>
            <a:endParaRPr lang="ru-RU" sz="2300" dirty="0">
              <a:solidFill>
                <a:schemeClr val="tx2">
                  <a:lumMod val="75000"/>
                </a:schemeClr>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428604"/>
            <a:ext cx="8301038" cy="1143000"/>
          </a:xfrm>
        </p:spPr>
        <p:txBody>
          <a:bodyPr>
            <a:normAutofit/>
          </a:bodyPr>
          <a:lstStyle/>
          <a:p>
            <a:pPr algn="ctr"/>
            <a:r>
              <a:rPr lang="kk-KZ" sz="3600" b="1" dirty="0" smtClean="0">
                <a:latin typeface="+mn-lt"/>
                <a:cs typeface="Arial" pitchFamily="34" charset="0"/>
              </a:rPr>
              <a:t>1. Қазақстан Республикасындағы мемлекеттік қала кадастры</a:t>
            </a:r>
            <a:endParaRPr lang="ru-RU" sz="3600" dirty="0">
              <a:latin typeface="+mn-lt"/>
              <a:cs typeface="Arial" pitchFamily="34" charset="0"/>
            </a:endParaRPr>
          </a:p>
        </p:txBody>
      </p:sp>
      <p:sp>
        <p:nvSpPr>
          <p:cNvPr id="3" name="Содержимое 2"/>
          <p:cNvSpPr>
            <a:spLocks noGrp="1"/>
          </p:cNvSpPr>
          <p:nvPr>
            <p:ph idx="1"/>
          </p:nvPr>
        </p:nvSpPr>
        <p:spPr/>
        <p:txBody>
          <a:bodyPr>
            <a:normAutofit/>
          </a:bodyPr>
          <a:lstStyle/>
          <a:p>
            <a:r>
              <a:rPr lang="kk-KZ" sz="2800" dirty="0" smtClean="0">
                <a:solidFill>
                  <a:schemeClr val="tx2">
                    <a:lumMod val="75000"/>
                  </a:schemeClr>
                </a:solidFill>
              </a:rPr>
              <a:t>Мемлекеттік қала кадастры – қалалар мен елді мекендерді, аудандардың әкімшілік аумақтарын, облыстарды және толықтай Қазақстан Республикасын басқа кадастрлармен өзара іс-қимыл жасау арқылы мемлекеттік басқару үшін негіз болатын автоматтандырылған ақпараттық жүйесі болып құрылады</a:t>
            </a:r>
            <a:endParaRPr lang="ru-RU" sz="2800" dirty="0">
              <a:solidFill>
                <a:schemeClr val="tx2">
                  <a:lumMod val="75000"/>
                </a:schemeClr>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kk-KZ" sz="4000" b="1" dirty="0" smtClean="0">
                <a:latin typeface="+mn-lt"/>
              </a:rPr>
              <a:t>2. Қазақстан Республикасында жерді тіркеудің маңызы мен міндеті</a:t>
            </a:r>
            <a:endParaRPr lang="ru-RU" dirty="0"/>
          </a:p>
        </p:txBody>
      </p:sp>
      <p:pic>
        <p:nvPicPr>
          <p:cNvPr id="13313" name="Picture 1" descr="4"/>
          <p:cNvPicPr>
            <a:picLocks noChangeAspect="1" noChangeArrowheads="1"/>
          </p:cNvPicPr>
          <p:nvPr/>
        </p:nvPicPr>
        <p:blipFill>
          <a:blip r:embed="rId2"/>
          <a:srcRect/>
          <a:stretch>
            <a:fillRect/>
          </a:stretch>
        </p:blipFill>
        <p:spPr bwMode="auto">
          <a:xfrm>
            <a:off x="0" y="0"/>
            <a:ext cx="9144000" cy="6072206"/>
          </a:xfrm>
          <a:prstGeom prst="rect">
            <a:avLst/>
          </a:prstGeom>
          <a:noFill/>
          <a:ln w="9525">
            <a:noFill/>
            <a:miter lim="800000"/>
            <a:headEnd/>
            <a:tailEnd/>
          </a:ln>
        </p:spPr>
      </p:pic>
      <p:sp>
        <p:nvSpPr>
          <p:cNvPr id="13314" name="Rectangle 2"/>
          <p:cNvSpPr>
            <a:spLocks noChangeArrowheads="1"/>
          </p:cNvSpPr>
          <p:nvPr/>
        </p:nvSpPr>
        <p:spPr bwMode="auto">
          <a:xfrm>
            <a:off x="0" y="6400800"/>
            <a:ext cx="9130128"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sz="2000" b="0" i="0" u="none" strike="noStrike" cap="none" normalizeH="0" baseline="0" dirty="0" smtClean="0">
                <a:ln>
                  <a:noFill/>
                </a:ln>
                <a:solidFill>
                  <a:schemeClr val="tx1"/>
                </a:solidFill>
                <a:effectLst/>
                <a:ea typeface="Times New Roman" pitchFamily="18" charset="0"/>
                <a:cs typeface="Times New Roman" pitchFamily="18" charset="0"/>
              </a:rPr>
              <a:t>Сурет 1. </a:t>
            </a:r>
            <a:r>
              <a:rPr kumimoji="0" lang="kk-KZ" altLang="ko-KR" sz="2000" b="0" i="0" u="none" strike="noStrike" cap="none" normalizeH="0" baseline="0" dirty="0" smtClean="0">
                <a:ln>
                  <a:noFill/>
                </a:ln>
                <a:solidFill>
                  <a:schemeClr val="tx1"/>
                </a:solidFill>
                <a:effectLst/>
                <a:ea typeface="Times New Roman" pitchFamily="18" charset="0"/>
                <a:cs typeface="Times New Roman" pitchFamily="18" charset="0"/>
              </a:rPr>
              <a:t>Өтініштерді автоматты түрде өңдеудің интерактивті жұмыс жоспары</a:t>
            </a:r>
            <a:endParaRPr kumimoji="0" lang="kk-KZ" altLang="ko-KR" sz="2000" b="0" i="0" u="none" strike="noStrike" cap="none" normalizeH="0" baseline="0" dirty="0" smtClean="0">
              <a:ln>
                <a:noFill/>
              </a:ln>
              <a:solidFill>
                <a:schemeClr val="tx1"/>
              </a:solidFill>
              <a:effectLst/>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00100" y="357166"/>
            <a:ext cx="7143800" cy="714380"/>
          </a:xfrm>
        </p:spPr>
        <p:txBody>
          <a:bodyPr>
            <a:normAutofit/>
          </a:bodyPr>
          <a:lstStyle/>
          <a:p>
            <a:pPr algn="ctr"/>
            <a:r>
              <a:rPr lang="kk-KZ" sz="3600" b="1" dirty="0" smtClean="0">
                <a:latin typeface="+mn-lt"/>
              </a:rPr>
              <a:t>3. Геоақпараттық жүйе ұғымы</a:t>
            </a:r>
            <a:endParaRPr lang="ru-RU" sz="3600" dirty="0">
              <a:latin typeface="+mn-lt"/>
            </a:endParaRPr>
          </a:p>
        </p:txBody>
      </p:sp>
      <p:sp>
        <p:nvSpPr>
          <p:cNvPr id="3" name="Содержимое 2"/>
          <p:cNvSpPr>
            <a:spLocks noGrp="1"/>
          </p:cNvSpPr>
          <p:nvPr>
            <p:ph idx="1"/>
          </p:nvPr>
        </p:nvSpPr>
        <p:spPr>
          <a:xfrm>
            <a:off x="428596" y="1357298"/>
            <a:ext cx="8229600" cy="4389120"/>
          </a:xfrm>
        </p:spPr>
        <p:txBody>
          <a:bodyPr/>
          <a:lstStyle/>
          <a:p>
            <a:r>
              <a:rPr lang="kk-KZ" dirty="0" smtClean="0">
                <a:solidFill>
                  <a:schemeClr val="tx2">
                    <a:lumMod val="75000"/>
                  </a:schemeClr>
                </a:solidFill>
              </a:rPr>
              <a:t>Жер туралы ғылымдар жүйесіне ақпараттық технологияның дендеп енуі барысында геоақпараттану және географиялық ақпараттық жүйелер – геоақпараттық жүйе ұғымы пайда болды;</a:t>
            </a:r>
          </a:p>
          <a:p>
            <a:r>
              <a:rPr lang="kk-KZ" dirty="0" smtClean="0">
                <a:solidFill>
                  <a:schemeClr val="tx2">
                    <a:lumMod val="75000"/>
                  </a:schemeClr>
                </a:solidFill>
              </a:rPr>
              <a:t>Геоақпараттық жүйені пайдалану мақсаттары: жерді инвентарлау, талдау, модельдеу, басқару, болжам жасау, жоспарлау, мониторинг, картаға түсіру, тұтынушыларға қызмет көрсету</a:t>
            </a:r>
            <a:endParaRPr lang="ru-RU" dirty="0">
              <a:solidFill>
                <a:schemeClr val="tx2">
                  <a:lumMod val="75000"/>
                </a:schemeClr>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3714744" cy="653210"/>
          </a:xfrm>
        </p:spPr>
        <p:txBody>
          <a:bodyPr>
            <a:normAutofit/>
          </a:bodyPr>
          <a:lstStyle/>
          <a:p>
            <a:pPr algn="ctr"/>
            <a:r>
              <a:rPr lang="kk-KZ" sz="3600" b="1" dirty="0" smtClean="0">
                <a:latin typeface="+mn-lt"/>
              </a:rPr>
              <a:t>3.1. MapInfo Pro</a:t>
            </a:r>
            <a:endParaRPr lang="ru-RU" sz="3600" dirty="0">
              <a:latin typeface="+mn-lt"/>
            </a:endParaRPr>
          </a:p>
        </p:txBody>
      </p:sp>
      <p:pic>
        <p:nvPicPr>
          <p:cNvPr id="18434" name="Picture 2" descr="МИП"/>
          <p:cNvPicPr>
            <a:picLocks noChangeAspect="1" noChangeArrowheads="1"/>
          </p:cNvPicPr>
          <p:nvPr/>
        </p:nvPicPr>
        <p:blipFill>
          <a:blip r:embed="rId2"/>
          <a:srcRect/>
          <a:stretch>
            <a:fillRect/>
          </a:stretch>
        </p:blipFill>
        <p:spPr bwMode="auto">
          <a:xfrm>
            <a:off x="214282" y="1071546"/>
            <a:ext cx="3492975" cy="2071702"/>
          </a:xfrm>
          <a:prstGeom prst="rect">
            <a:avLst/>
          </a:prstGeom>
          <a:noFill/>
          <a:ln w="9525">
            <a:noFill/>
            <a:miter lim="800000"/>
            <a:headEnd/>
            <a:tailEnd/>
          </a:ln>
        </p:spPr>
      </p:pic>
      <p:pic>
        <p:nvPicPr>
          <p:cNvPr id="18435" name="Picture 3" descr="ср"/>
          <p:cNvPicPr>
            <a:picLocks noChangeAspect="1" noChangeArrowheads="1"/>
          </p:cNvPicPr>
          <p:nvPr/>
        </p:nvPicPr>
        <p:blipFill>
          <a:blip r:embed="rId3"/>
          <a:srcRect/>
          <a:stretch>
            <a:fillRect/>
          </a:stretch>
        </p:blipFill>
        <p:spPr bwMode="auto">
          <a:xfrm>
            <a:off x="3721073" y="1"/>
            <a:ext cx="5422927" cy="6858000"/>
          </a:xfrm>
          <a:prstGeom prst="rect">
            <a:avLst/>
          </a:prstGeom>
          <a:noFill/>
          <a:ln w="9525">
            <a:noFill/>
            <a:miter lim="800000"/>
            <a:headEnd/>
            <a:tailEnd/>
          </a:ln>
        </p:spPr>
      </p:pic>
      <p:sp>
        <p:nvSpPr>
          <p:cNvPr id="6" name="Прямоугольник 5"/>
          <p:cNvSpPr/>
          <p:nvPr/>
        </p:nvSpPr>
        <p:spPr>
          <a:xfrm>
            <a:off x="0" y="5657671"/>
            <a:ext cx="3786182" cy="1200329"/>
          </a:xfrm>
          <a:prstGeom prst="rect">
            <a:avLst/>
          </a:prstGeom>
        </p:spPr>
        <p:txBody>
          <a:bodyPr wrap="square">
            <a:spAutoFit/>
          </a:bodyPr>
          <a:lstStyle/>
          <a:p>
            <a:pPr algn="ctr"/>
            <a:r>
              <a:rPr lang="kk-KZ" sz="2400" dirty="0" smtClean="0"/>
              <a:t>Сурет 6. MapInfo Pro ГАЖ-да орындалған тақырыптық карта</a:t>
            </a:r>
            <a:endParaRPr lang="ru-RU" sz="2400" dirty="0"/>
          </a:p>
        </p:txBody>
      </p:sp>
      <p:sp>
        <p:nvSpPr>
          <p:cNvPr id="7" name="Прямоугольник 6"/>
          <p:cNvSpPr/>
          <p:nvPr/>
        </p:nvSpPr>
        <p:spPr>
          <a:xfrm>
            <a:off x="0" y="3214686"/>
            <a:ext cx="3500430" cy="830997"/>
          </a:xfrm>
          <a:prstGeom prst="rect">
            <a:avLst/>
          </a:prstGeom>
        </p:spPr>
        <p:txBody>
          <a:bodyPr wrap="square">
            <a:spAutoFit/>
          </a:bodyPr>
          <a:lstStyle/>
          <a:p>
            <a:pPr algn="ctr"/>
            <a:r>
              <a:rPr lang="kk-KZ" sz="2400" dirty="0" smtClean="0"/>
              <a:t>Сурет 5. MapInfo Pro ГАЖ-ның тауар белгісі</a:t>
            </a:r>
            <a:endParaRPr lang="ru-RU" sz="2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43712" y="0"/>
            <a:ext cx="2400288" cy="632666"/>
          </a:xfrm>
        </p:spPr>
        <p:txBody>
          <a:bodyPr>
            <a:normAutofit/>
          </a:bodyPr>
          <a:lstStyle/>
          <a:p>
            <a:pPr algn="ctr"/>
            <a:r>
              <a:rPr lang="kk-KZ" sz="3600" b="1" dirty="0" smtClean="0">
                <a:latin typeface="+mn-lt"/>
              </a:rPr>
              <a:t>3.2. ArcGIS</a:t>
            </a:r>
            <a:endParaRPr lang="ru-RU" sz="3600" dirty="0">
              <a:latin typeface="+mn-lt"/>
            </a:endParaRPr>
          </a:p>
        </p:txBody>
      </p:sp>
      <p:pic>
        <p:nvPicPr>
          <p:cNvPr id="19458" name="Picture 2" descr="АркГИС"/>
          <p:cNvPicPr>
            <a:picLocks noChangeAspect="1" noChangeArrowheads="1"/>
          </p:cNvPicPr>
          <p:nvPr/>
        </p:nvPicPr>
        <p:blipFill>
          <a:blip r:embed="rId2"/>
          <a:srcRect/>
          <a:stretch>
            <a:fillRect/>
          </a:stretch>
        </p:blipFill>
        <p:spPr bwMode="auto">
          <a:xfrm>
            <a:off x="5672146" y="928670"/>
            <a:ext cx="3257572" cy="1928826"/>
          </a:xfrm>
          <a:prstGeom prst="rect">
            <a:avLst/>
          </a:prstGeom>
          <a:noFill/>
          <a:ln w="9525">
            <a:noFill/>
            <a:miter lim="800000"/>
            <a:headEnd/>
            <a:tailEnd/>
          </a:ln>
        </p:spPr>
      </p:pic>
      <p:sp>
        <p:nvSpPr>
          <p:cNvPr id="5" name="Прямоугольник 4"/>
          <p:cNvSpPr/>
          <p:nvPr/>
        </p:nvSpPr>
        <p:spPr>
          <a:xfrm>
            <a:off x="5643570" y="2857496"/>
            <a:ext cx="3500430" cy="830997"/>
          </a:xfrm>
          <a:prstGeom prst="rect">
            <a:avLst/>
          </a:prstGeom>
        </p:spPr>
        <p:txBody>
          <a:bodyPr wrap="square">
            <a:spAutoFit/>
          </a:bodyPr>
          <a:lstStyle/>
          <a:p>
            <a:pPr algn="ctr"/>
            <a:r>
              <a:rPr lang="kk-KZ" sz="2400" dirty="0" smtClean="0"/>
              <a:t>Сурет 7. ArcGIS ГАЖ-ның тауар белгісі</a:t>
            </a:r>
            <a:endParaRPr lang="ru-RU" sz="2400" dirty="0"/>
          </a:p>
        </p:txBody>
      </p:sp>
      <p:pic>
        <p:nvPicPr>
          <p:cNvPr id="19459" name="Picture 3" descr="Рис"/>
          <p:cNvPicPr>
            <a:picLocks noChangeAspect="1" noChangeArrowheads="1"/>
          </p:cNvPicPr>
          <p:nvPr/>
        </p:nvPicPr>
        <p:blipFill>
          <a:blip r:embed="rId3"/>
          <a:srcRect/>
          <a:stretch>
            <a:fillRect/>
          </a:stretch>
        </p:blipFill>
        <p:spPr bwMode="auto">
          <a:xfrm>
            <a:off x="-1" y="0"/>
            <a:ext cx="5660096" cy="6858000"/>
          </a:xfrm>
          <a:prstGeom prst="rect">
            <a:avLst/>
          </a:prstGeom>
          <a:noFill/>
          <a:ln w="9525">
            <a:noFill/>
            <a:miter lim="800000"/>
            <a:headEnd/>
            <a:tailEnd/>
          </a:ln>
        </p:spPr>
      </p:pic>
      <p:sp>
        <p:nvSpPr>
          <p:cNvPr id="19460" name="Rectangle 4"/>
          <p:cNvSpPr>
            <a:spLocks noChangeArrowheads="1"/>
          </p:cNvSpPr>
          <p:nvPr/>
        </p:nvSpPr>
        <p:spPr bwMode="auto">
          <a:xfrm>
            <a:off x="5643570" y="5657671"/>
            <a:ext cx="3500430"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sz="2400" b="0" i="0" u="none" strike="noStrike" cap="none" normalizeH="0" baseline="0" dirty="0" smtClean="0">
                <a:ln>
                  <a:noFill/>
                </a:ln>
                <a:solidFill>
                  <a:srgbClr val="000000"/>
                </a:solidFill>
                <a:effectLst/>
                <a:ea typeface="Times New Roman" pitchFamily="18" charset="0"/>
                <a:cs typeface="Arial" pitchFamily="34" charset="0"/>
              </a:rPr>
              <a:t>Сурет 8. ArcGIS ГАЖ-да орындалған тақырыптық карта</a:t>
            </a:r>
            <a:endParaRPr kumimoji="0" lang="kk-KZ" sz="2400" b="0" i="0" u="none" strike="noStrike" cap="none" normalizeH="0" baseline="0" dirty="0" smtClean="0">
              <a:ln>
                <a:noFill/>
              </a:ln>
              <a:solidFill>
                <a:schemeClr val="tx1"/>
              </a:solidFill>
              <a:effectLst/>
              <a:cs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00100" y="0"/>
            <a:ext cx="7215238" cy="1142984"/>
          </a:xfrm>
        </p:spPr>
        <p:txBody>
          <a:bodyPr>
            <a:noAutofit/>
          </a:bodyPr>
          <a:lstStyle/>
          <a:p>
            <a:pPr algn="ctr"/>
            <a:r>
              <a:rPr lang="kk-KZ" sz="3200" b="1" dirty="0" smtClean="0">
                <a:latin typeface="+mn-lt"/>
              </a:rPr>
              <a:t>4. Қазақстан Республикасында ГАЖ даму тенденциясы</a:t>
            </a:r>
            <a:endParaRPr lang="ru-RU" sz="3200" dirty="0">
              <a:latin typeface="+mn-lt"/>
            </a:endParaRPr>
          </a:p>
        </p:txBody>
      </p:sp>
      <p:sp>
        <p:nvSpPr>
          <p:cNvPr id="3" name="Содержимое 2"/>
          <p:cNvSpPr>
            <a:spLocks noGrp="1"/>
          </p:cNvSpPr>
          <p:nvPr>
            <p:ph idx="1"/>
          </p:nvPr>
        </p:nvSpPr>
        <p:spPr>
          <a:xfrm>
            <a:off x="0" y="1142984"/>
            <a:ext cx="9144000" cy="5715016"/>
          </a:xfrm>
        </p:spPr>
        <p:txBody>
          <a:bodyPr>
            <a:noAutofit/>
          </a:bodyPr>
          <a:lstStyle/>
          <a:p>
            <a:pPr lvl="0">
              <a:spcBef>
                <a:spcPts val="0"/>
              </a:spcBef>
            </a:pPr>
            <a:r>
              <a:rPr lang="kk-KZ" sz="2400" dirty="0" smtClean="0"/>
              <a:t>Басқару жүйесі ретінде - картографиялық мәліметтер негізінде шешімді қабылдау;</a:t>
            </a:r>
            <a:endParaRPr lang="ru-RU" sz="2400" dirty="0" smtClean="0"/>
          </a:p>
          <a:p>
            <a:pPr lvl="0">
              <a:spcBef>
                <a:spcPts val="0"/>
              </a:spcBef>
            </a:pPr>
            <a:r>
              <a:rPr lang="kk-KZ" sz="2400" dirty="0" smtClean="0"/>
              <a:t>Автоматтандырылған ақпараттық жүйе ретінде - танымал ақпараттық жүйелерді біріктіру (АЖЖ және басқалары);</a:t>
            </a:r>
            <a:endParaRPr lang="ru-RU" sz="2400" dirty="0" smtClean="0"/>
          </a:p>
          <a:p>
            <a:pPr lvl="0">
              <a:spcBef>
                <a:spcPts val="0"/>
              </a:spcBef>
            </a:pPr>
            <a:r>
              <a:rPr lang="kk-KZ" sz="2400" dirty="0" smtClean="0"/>
              <a:t>Геожүйе ретінде – картография, фотограмметрия технологияларын біріктіру;</a:t>
            </a:r>
            <a:endParaRPr lang="ru-RU" sz="2400" dirty="0" smtClean="0"/>
          </a:p>
          <a:p>
            <a:pPr lvl="0">
              <a:spcBef>
                <a:spcPts val="0"/>
              </a:spcBef>
            </a:pPr>
            <a:r>
              <a:rPr lang="kk-KZ" sz="2400" dirty="0" smtClean="0"/>
              <a:t>Деректер базасында қолданатын жүйе ретінде - әртүрлі әдістер мен технологиялар көмегімен жинақталатын үлкен мәліметтермен сипаттау;</a:t>
            </a:r>
            <a:endParaRPr lang="ru-RU" sz="2400" dirty="0" smtClean="0"/>
          </a:p>
          <a:p>
            <a:pPr lvl="0">
              <a:spcBef>
                <a:spcPts val="0"/>
              </a:spcBef>
            </a:pPr>
            <a:r>
              <a:rPr lang="kk-KZ" sz="2400" dirty="0" smtClean="0"/>
              <a:t>Модельдеу жүйесі ретінде, ақпаратты беру жүйесі - мультимедиа жүйесі, құжаттық айналым және т.б. жүйелердің дамуы.</a:t>
            </a:r>
            <a:endParaRPr lang="ru-RU" sz="2400" dirty="0" smtClean="0"/>
          </a:p>
          <a:p>
            <a:pPr lvl="0">
              <a:spcBef>
                <a:spcPts val="0"/>
              </a:spcBef>
            </a:pPr>
            <a:r>
              <a:rPr lang="kk-KZ" sz="2400" dirty="0" smtClean="0"/>
              <a:t>Аналитикалық мүмкіндіктерінің дамуымен мәліметтерді статистикалық талдау және өңдеу жүйелеріне жақын, кейбір жағдайларда олар бір жүйеге интеграцияланған</a:t>
            </a:r>
            <a:endParaRPr lang="ru-RU" sz="2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071546"/>
          </a:xfrm>
        </p:spPr>
        <p:txBody>
          <a:bodyPr>
            <a:noAutofit/>
          </a:bodyPr>
          <a:lstStyle/>
          <a:p>
            <a:pPr algn="ctr"/>
            <a:r>
              <a:rPr lang="kk-KZ" sz="3200" b="1" dirty="0" smtClean="0">
                <a:latin typeface="+mn-lt"/>
              </a:rPr>
              <a:t>5</a:t>
            </a:r>
            <a:r>
              <a:rPr lang="kk-KZ" sz="3200" b="1" dirty="0" smtClean="0">
                <a:solidFill>
                  <a:schemeClr val="tx2">
                    <a:lumMod val="75000"/>
                  </a:schemeClr>
                </a:solidFill>
                <a:latin typeface="+mn-lt"/>
              </a:rPr>
              <a:t>. Геоақпараттық жүйе арқылы жерді тіркеу, есепке алу, өңдеу және талдау әдістері</a:t>
            </a:r>
            <a:endParaRPr lang="ru-RU" sz="3200" dirty="0">
              <a:solidFill>
                <a:schemeClr val="tx2">
                  <a:lumMod val="75000"/>
                </a:schemeClr>
              </a:solidFill>
              <a:latin typeface="+mn-lt"/>
            </a:endParaRPr>
          </a:p>
        </p:txBody>
      </p:sp>
      <p:pic>
        <p:nvPicPr>
          <p:cNvPr id="21508" name="Picture 4" descr="Қала құрылысы қызметін қамтамасыз етудің ақпараттық жүйесі. Қала құрылысы  қызметін қамтамасыз ететін ақпараттық жүйелер"/>
          <p:cNvPicPr>
            <a:picLocks noChangeAspect="1" noChangeArrowheads="1"/>
          </p:cNvPicPr>
          <p:nvPr/>
        </p:nvPicPr>
        <p:blipFill>
          <a:blip r:embed="rId2"/>
          <a:srcRect/>
          <a:stretch>
            <a:fillRect/>
          </a:stretch>
        </p:blipFill>
        <p:spPr bwMode="auto">
          <a:xfrm>
            <a:off x="642910" y="1071546"/>
            <a:ext cx="7858148" cy="5786454"/>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АИС ЗК"/>
          <p:cNvPicPr>
            <a:picLocks noChangeAspect="1" noChangeArrowheads="1"/>
          </p:cNvPicPr>
          <p:nvPr/>
        </p:nvPicPr>
        <p:blipFill>
          <a:blip r:embed="rId2"/>
          <a:srcRect/>
          <a:stretch>
            <a:fillRect/>
          </a:stretch>
        </p:blipFill>
        <p:spPr bwMode="auto">
          <a:xfrm>
            <a:off x="0" y="785794"/>
            <a:ext cx="9144000" cy="6072206"/>
          </a:xfrm>
          <a:prstGeom prst="rect">
            <a:avLst/>
          </a:prstGeom>
          <a:noFill/>
          <a:ln w="9525">
            <a:noFill/>
            <a:miter lim="800000"/>
            <a:headEnd/>
            <a:tailEnd/>
          </a:ln>
        </p:spPr>
      </p:pic>
      <p:sp>
        <p:nvSpPr>
          <p:cNvPr id="4" name="Прямоугольник 3"/>
          <p:cNvSpPr/>
          <p:nvPr/>
        </p:nvSpPr>
        <p:spPr>
          <a:xfrm>
            <a:off x="428596" y="0"/>
            <a:ext cx="8501122" cy="830997"/>
          </a:xfrm>
          <a:prstGeom prst="rect">
            <a:avLst/>
          </a:prstGeom>
        </p:spPr>
        <p:txBody>
          <a:bodyPr wrap="square">
            <a:spAutoFit/>
          </a:bodyPr>
          <a:lstStyle/>
          <a:p>
            <a:pPr algn="ctr"/>
            <a:r>
              <a:rPr lang="kk-KZ" sz="2400" b="1" dirty="0" smtClean="0">
                <a:solidFill>
                  <a:schemeClr val="tx2">
                    <a:lumMod val="75000"/>
                  </a:schemeClr>
                </a:solidFill>
              </a:rPr>
              <a:t>5.1. "Мемлекеттік жер кадастры" автоматтандырылған ақпараттық жүйесі (МЖК ААЖ)</a:t>
            </a:r>
            <a:endParaRPr lang="ru-RU" sz="2400" dirty="0">
              <a:solidFill>
                <a:schemeClr val="tx2">
                  <a:lumMod val="75000"/>
                </a:schemeClr>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214422"/>
          </a:xfrm>
        </p:spPr>
        <p:txBody>
          <a:bodyPr>
            <a:noAutofit/>
          </a:bodyPr>
          <a:lstStyle/>
          <a:p>
            <a:pPr algn="ctr"/>
            <a:r>
              <a:rPr lang="kk-KZ" sz="3600" dirty="0" smtClean="0">
                <a:latin typeface="+mn-lt"/>
              </a:rPr>
              <a:t>«Жер қатынастары бөлімі» мамандарының автоматтандырылған жұмыс орны</a:t>
            </a:r>
            <a:endParaRPr lang="ru-RU" sz="3600" dirty="0">
              <a:latin typeface="+mn-lt"/>
            </a:endParaRPr>
          </a:p>
        </p:txBody>
      </p:sp>
      <p:sp>
        <p:nvSpPr>
          <p:cNvPr id="3" name="Содержимое 2"/>
          <p:cNvSpPr>
            <a:spLocks noGrp="1"/>
          </p:cNvSpPr>
          <p:nvPr>
            <p:ph idx="1"/>
          </p:nvPr>
        </p:nvSpPr>
        <p:spPr/>
        <p:txBody>
          <a:bodyPr/>
          <a:lstStyle/>
          <a:p>
            <a:endParaRPr lang="ru-RU"/>
          </a:p>
        </p:txBody>
      </p:sp>
      <p:pic>
        <p:nvPicPr>
          <p:cNvPr id="24578" name="Picture 2" descr="АРМ ОЗО"/>
          <p:cNvPicPr>
            <a:picLocks noChangeAspect="1" noChangeArrowheads="1"/>
          </p:cNvPicPr>
          <p:nvPr/>
        </p:nvPicPr>
        <p:blipFill>
          <a:blip r:embed="rId2"/>
          <a:srcRect/>
          <a:stretch>
            <a:fillRect/>
          </a:stretch>
        </p:blipFill>
        <p:spPr bwMode="auto">
          <a:xfrm>
            <a:off x="0" y="1214422"/>
            <a:ext cx="9154417" cy="5643579"/>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571480"/>
          </a:xfrm>
        </p:spPr>
        <p:txBody>
          <a:bodyPr>
            <a:normAutofit/>
          </a:bodyPr>
          <a:lstStyle/>
          <a:p>
            <a:pPr algn="ctr"/>
            <a:r>
              <a:rPr lang="kk-KZ" sz="2800" b="1" dirty="0" smtClean="0">
                <a:latin typeface="+mn-lt"/>
              </a:rPr>
              <a:t>5.2. «Сәулет-жоспарлау тапсырмалары» ресурсы</a:t>
            </a:r>
            <a:endParaRPr lang="ru-RU" sz="2800" dirty="0">
              <a:latin typeface="+mn-lt"/>
            </a:endParaRPr>
          </a:p>
        </p:txBody>
      </p:sp>
      <p:pic>
        <p:nvPicPr>
          <p:cNvPr id="25602" name="Picture 2" descr="5"/>
          <p:cNvPicPr>
            <a:picLocks noChangeAspect="1" noChangeArrowheads="1"/>
          </p:cNvPicPr>
          <p:nvPr/>
        </p:nvPicPr>
        <p:blipFill>
          <a:blip r:embed="rId2"/>
          <a:srcRect/>
          <a:stretch>
            <a:fillRect/>
          </a:stretch>
        </p:blipFill>
        <p:spPr bwMode="auto">
          <a:xfrm>
            <a:off x="0" y="714356"/>
            <a:ext cx="9144000" cy="5400000"/>
          </a:xfrm>
          <a:prstGeom prst="rect">
            <a:avLst/>
          </a:prstGeom>
          <a:noFill/>
          <a:ln w="9525">
            <a:noFill/>
            <a:miter lim="800000"/>
            <a:headEnd/>
            <a:tailEnd/>
          </a:ln>
        </p:spPr>
      </p:pic>
      <p:sp>
        <p:nvSpPr>
          <p:cNvPr id="5" name="Прямоугольник 4"/>
          <p:cNvSpPr/>
          <p:nvPr/>
        </p:nvSpPr>
        <p:spPr>
          <a:xfrm>
            <a:off x="285720" y="6211669"/>
            <a:ext cx="8643998" cy="461665"/>
          </a:xfrm>
          <a:prstGeom prst="rect">
            <a:avLst/>
          </a:prstGeom>
        </p:spPr>
        <p:txBody>
          <a:bodyPr wrap="square">
            <a:spAutoFit/>
          </a:bodyPr>
          <a:lstStyle/>
          <a:p>
            <a:pPr algn="ctr"/>
            <a:r>
              <a:rPr lang="kk-KZ" sz="2400" dirty="0" smtClean="0">
                <a:solidFill>
                  <a:schemeClr val="tx2">
                    <a:lumMod val="75000"/>
                  </a:schemeClr>
                </a:solidFill>
              </a:rPr>
              <a:t>«Сәулет-жоспарлау тапсырмалары» сайтынан жерді таңдау</a:t>
            </a:r>
            <a:endParaRPr lang="ru-RU" sz="2400" dirty="0">
              <a:solidFill>
                <a:schemeClr val="tx2">
                  <a:lumMod val="75000"/>
                </a:schemeClr>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26626" name="Picture 2" descr="6"/>
          <p:cNvPicPr>
            <a:picLocks noChangeAspect="1" noChangeArrowheads="1"/>
          </p:cNvPicPr>
          <p:nvPr/>
        </p:nvPicPr>
        <p:blipFill>
          <a:blip r:embed="rId2"/>
          <a:srcRect/>
          <a:stretch>
            <a:fillRect/>
          </a:stretch>
        </p:blipFill>
        <p:spPr bwMode="auto">
          <a:xfrm>
            <a:off x="0" y="0"/>
            <a:ext cx="9143999" cy="5400000"/>
          </a:xfrm>
          <a:prstGeom prst="rect">
            <a:avLst/>
          </a:prstGeom>
          <a:noFill/>
          <a:ln w="9525">
            <a:noFill/>
            <a:miter lim="800000"/>
            <a:headEnd/>
            <a:tailEnd/>
          </a:ln>
        </p:spPr>
      </p:pic>
      <p:sp>
        <p:nvSpPr>
          <p:cNvPr id="5" name="Прямоугольник 4"/>
          <p:cNvSpPr/>
          <p:nvPr/>
        </p:nvSpPr>
        <p:spPr>
          <a:xfrm>
            <a:off x="1000100" y="5572140"/>
            <a:ext cx="7215238" cy="954107"/>
          </a:xfrm>
          <a:prstGeom prst="rect">
            <a:avLst/>
          </a:prstGeom>
        </p:spPr>
        <p:txBody>
          <a:bodyPr wrap="square">
            <a:spAutoFit/>
          </a:bodyPr>
          <a:lstStyle/>
          <a:p>
            <a:pPr algn="ctr"/>
            <a:r>
              <a:rPr lang="kk-KZ" sz="2800" dirty="0" smtClean="0">
                <a:solidFill>
                  <a:schemeClr val="tx2">
                    <a:lumMod val="75000"/>
                  </a:schemeClr>
                </a:solidFill>
              </a:rPr>
              <a:t>Автоматтандырылған ақпараттар жүйесі арқылы өтініш беру үлгісі</a:t>
            </a:r>
            <a:endParaRPr lang="ru-RU" sz="2800" dirty="0">
              <a:solidFill>
                <a:schemeClr val="tx2">
                  <a:lumMod val="75000"/>
                </a:schemeClr>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27650" name="Picture 2" descr="7"/>
          <p:cNvPicPr>
            <a:picLocks noChangeAspect="1" noChangeArrowheads="1"/>
          </p:cNvPicPr>
          <p:nvPr/>
        </p:nvPicPr>
        <p:blipFill>
          <a:blip r:embed="rId2"/>
          <a:srcRect/>
          <a:stretch>
            <a:fillRect/>
          </a:stretch>
        </p:blipFill>
        <p:spPr bwMode="auto">
          <a:xfrm>
            <a:off x="-1" y="-1"/>
            <a:ext cx="9144001" cy="5400000"/>
          </a:xfrm>
          <a:prstGeom prst="rect">
            <a:avLst/>
          </a:prstGeom>
          <a:noFill/>
          <a:ln w="9525">
            <a:noFill/>
            <a:miter lim="800000"/>
            <a:headEnd/>
            <a:tailEnd/>
          </a:ln>
        </p:spPr>
      </p:pic>
      <p:sp>
        <p:nvSpPr>
          <p:cNvPr id="5" name="Прямоугольник 4"/>
          <p:cNvSpPr/>
          <p:nvPr/>
        </p:nvSpPr>
        <p:spPr>
          <a:xfrm>
            <a:off x="642910" y="5572140"/>
            <a:ext cx="7929618" cy="954107"/>
          </a:xfrm>
          <a:prstGeom prst="rect">
            <a:avLst/>
          </a:prstGeom>
        </p:spPr>
        <p:txBody>
          <a:bodyPr wrap="square">
            <a:spAutoFit/>
          </a:bodyPr>
          <a:lstStyle/>
          <a:p>
            <a:pPr algn="ctr"/>
            <a:r>
              <a:rPr lang="kk-KZ" sz="2800" dirty="0" smtClean="0">
                <a:solidFill>
                  <a:schemeClr val="tx2">
                    <a:lumMod val="75000"/>
                  </a:schemeClr>
                </a:solidFill>
              </a:rPr>
              <a:t>Автоматтандырылған ақпараттар жүйесі арқылы жер телімінің параметрлерін таңдау</a:t>
            </a:r>
            <a:endParaRPr lang="ru-RU" sz="2800" dirty="0">
              <a:solidFill>
                <a:schemeClr val="tx2">
                  <a:lumMod val="75000"/>
                </a:schemeClr>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28674" name="Picture 2" descr="8"/>
          <p:cNvPicPr>
            <a:picLocks noChangeAspect="1" noChangeArrowheads="1"/>
          </p:cNvPicPr>
          <p:nvPr/>
        </p:nvPicPr>
        <p:blipFill>
          <a:blip r:embed="rId2"/>
          <a:srcRect/>
          <a:stretch>
            <a:fillRect/>
          </a:stretch>
        </p:blipFill>
        <p:spPr bwMode="auto">
          <a:xfrm>
            <a:off x="0" y="0"/>
            <a:ext cx="9144001" cy="5400000"/>
          </a:xfrm>
          <a:prstGeom prst="rect">
            <a:avLst/>
          </a:prstGeom>
          <a:noFill/>
          <a:ln w="9525">
            <a:noFill/>
            <a:miter lim="800000"/>
            <a:headEnd/>
            <a:tailEnd/>
          </a:ln>
        </p:spPr>
      </p:pic>
      <p:sp>
        <p:nvSpPr>
          <p:cNvPr id="5" name="Прямоугольник 4"/>
          <p:cNvSpPr/>
          <p:nvPr/>
        </p:nvSpPr>
        <p:spPr>
          <a:xfrm>
            <a:off x="642910" y="5572140"/>
            <a:ext cx="7929618" cy="954107"/>
          </a:xfrm>
          <a:prstGeom prst="rect">
            <a:avLst/>
          </a:prstGeom>
        </p:spPr>
        <p:txBody>
          <a:bodyPr wrap="square">
            <a:spAutoFit/>
          </a:bodyPr>
          <a:lstStyle/>
          <a:p>
            <a:pPr algn="ctr"/>
            <a:r>
              <a:rPr lang="kk-KZ" sz="2800" dirty="0" smtClean="0">
                <a:solidFill>
                  <a:schemeClr val="tx2">
                    <a:lumMod val="75000"/>
                  </a:schemeClr>
                </a:solidFill>
              </a:rPr>
              <a:t>Автоматтандырылған ақпараттар жүйесі арқылы жер телімінің параметрлерін өңдеу</a:t>
            </a:r>
            <a:endParaRPr lang="ru-RU" sz="2800" dirty="0">
              <a:solidFill>
                <a:schemeClr val="tx2">
                  <a:lumMod val="75000"/>
                </a:schemeClr>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29698" name="Picture 2" descr="10"/>
          <p:cNvPicPr>
            <a:picLocks noChangeAspect="1" noChangeArrowheads="1"/>
          </p:cNvPicPr>
          <p:nvPr/>
        </p:nvPicPr>
        <p:blipFill>
          <a:blip r:embed="rId2"/>
          <a:srcRect l="9572" t="1758" r="10909" b="6950"/>
          <a:stretch>
            <a:fillRect/>
          </a:stretch>
        </p:blipFill>
        <p:spPr bwMode="auto">
          <a:xfrm>
            <a:off x="1" y="0"/>
            <a:ext cx="9144000" cy="5715016"/>
          </a:xfrm>
          <a:prstGeom prst="rect">
            <a:avLst/>
          </a:prstGeom>
          <a:noFill/>
          <a:ln w="9525">
            <a:noFill/>
            <a:miter lim="800000"/>
            <a:headEnd/>
            <a:tailEnd/>
          </a:ln>
        </p:spPr>
      </p:pic>
      <p:sp>
        <p:nvSpPr>
          <p:cNvPr id="29699" name="Rectangle 3"/>
          <p:cNvSpPr>
            <a:spLocks noChangeArrowheads="1"/>
          </p:cNvSpPr>
          <p:nvPr/>
        </p:nvSpPr>
        <p:spPr bwMode="auto">
          <a:xfrm>
            <a:off x="428596" y="5715016"/>
            <a:ext cx="8286808"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sz="2800" b="0" i="0" u="none" strike="noStrike" cap="none" normalizeH="0" baseline="0" dirty="0" smtClean="0">
                <a:ln>
                  <a:noFill/>
                </a:ln>
                <a:solidFill>
                  <a:schemeClr val="tx2">
                    <a:lumMod val="75000"/>
                  </a:schemeClr>
                </a:solidFill>
                <a:effectLst/>
                <a:ea typeface="Times New Roman" pitchFamily="18" charset="0"/>
                <a:cs typeface="Times New Roman" pitchFamily="18" charset="0"/>
              </a:rPr>
              <a:t>Автоматтандырылған ақпараттық жүйе көмегімен алынған Қызылорда қаласының шекарасы</a:t>
            </a:r>
            <a:r>
              <a:rPr kumimoji="0" lang="kk-KZ" sz="2800" b="0" i="0" u="none" strike="noStrike" cap="none" normalizeH="0" baseline="0" dirty="0" smtClean="0">
                <a:ln>
                  <a:noFill/>
                </a:ln>
                <a:solidFill>
                  <a:schemeClr val="tx1"/>
                </a:solidFill>
                <a:effectLst/>
                <a:ea typeface="Times New Roman" pitchFamily="18" charset="0"/>
                <a:cs typeface="Times New Roman" pitchFamily="18" charset="0"/>
              </a:rPr>
              <a:t>.</a:t>
            </a:r>
            <a:endParaRPr kumimoji="0" lang="kk-KZ" sz="2800" b="0" i="0" u="none" strike="noStrike" cap="none" normalizeH="0" baseline="0" dirty="0" smtClean="0">
              <a:ln>
                <a:noFill/>
              </a:ln>
              <a:solidFill>
                <a:schemeClr val="tx1"/>
              </a:solidFill>
              <a:effectLst/>
              <a:cs typeface="Arial"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C8BA24B9-5283-4922-98AC-B8CA2CBC310A}" type="slidenum">
              <a:rPr lang="ru-RU" smtClean="0"/>
              <a:pPr/>
              <a:t>17</a:t>
            </a:fld>
            <a:endParaRPr lang="ru-RU"/>
          </a:p>
        </p:txBody>
      </p:sp>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Прямоугольник 5"/>
          <p:cNvSpPr/>
          <p:nvPr/>
        </p:nvSpPr>
        <p:spPr>
          <a:xfrm>
            <a:off x="1207698" y="930870"/>
            <a:ext cx="6072996" cy="1754326"/>
          </a:xfrm>
          <a:prstGeom prst="rect">
            <a:avLst/>
          </a:prstGeom>
        </p:spPr>
        <p:txBody>
          <a:bodyPr wrap="square">
            <a:spAutoFit/>
          </a:bodyPr>
          <a:lstStyle/>
          <a:p>
            <a:pPr algn="ctr"/>
            <a:r>
              <a:rPr lang="ru-RU" sz="3600" b="1" i="1" dirty="0" smtClean="0">
                <a:latin typeface="Times New Roman" panose="02020603050405020304" pitchFamily="18" charset="0"/>
                <a:cs typeface="Times New Roman" panose="02020603050405020304" pitchFamily="18" charset="0"/>
              </a:rPr>
              <a:t>БАҒДАРЛАМАНЫҢ ФУНКЦИОНАЛДЫҚ</a:t>
            </a:r>
          </a:p>
          <a:p>
            <a:pPr algn="ctr"/>
            <a:r>
              <a:rPr lang="ru-RU" sz="3600" b="1" i="1" dirty="0" smtClean="0">
                <a:latin typeface="Times New Roman" panose="02020603050405020304" pitchFamily="18" charset="0"/>
                <a:cs typeface="Times New Roman" panose="02020603050405020304" pitchFamily="18" charset="0"/>
              </a:rPr>
              <a:t> М</a:t>
            </a:r>
            <a:r>
              <a:rPr lang="kk-KZ" sz="3600" b="1" i="1" dirty="0" smtClean="0">
                <a:latin typeface="Times New Roman" panose="02020603050405020304" pitchFamily="18" charset="0"/>
                <a:cs typeface="Times New Roman" panose="02020603050405020304" pitchFamily="18" charset="0"/>
              </a:rPr>
              <a:t>ҮМКІНДІКТЕРІ:</a:t>
            </a:r>
            <a:endParaRPr lang="ru-RU" sz="3600" b="1" i="1" dirty="0">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1630392" y="3052317"/>
            <a:ext cx="5339751" cy="1815882"/>
          </a:xfrm>
          <a:prstGeom prst="rect">
            <a:avLst/>
          </a:prstGeom>
        </p:spPr>
        <p:txBody>
          <a:bodyPr wrap="square">
            <a:spAutoFit/>
          </a:bodyPr>
          <a:lstStyle/>
          <a:p>
            <a:pPr marL="342900" indent="-342900" algn="ctr">
              <a:buAutoNum type="arabicPeriod"/>
            </a:pPr>
            <a:r>
              <a:rPr lang="kk-KZ" sz="2800" b="1" i="1" dirty="0" smtClean="0">
                <a:latin typeface="Times New Roman" panose="02020603050405020304" pitchFamily="18" charset="0"/>
                <a:cs typeface="Times New Roman" panose="02020603050405020304" pitchFamily="18" charset="0"/>
              </a:rPr>
              <a:t>Республикалық</a:t>
            </a:r>
            <a:r>
              <a:rPr lang="kk-KZ" sz="2800" b="1" i="1" dirty="0">
                <a:latin typeface="Times New Roman" panose="02020603050405020304" pitchFamily="18" charset="0"/>
                <a:cs typeface="Times New Roman" panose="02020603050405020304" pitchFamily="18" charset="0"/>
              </a:rPr>
              <a:t>;</a:t>
            </a:r>
          </a:p>
          <a:p>
            <a:pPr marL="342900" indent="-342900" algn="ctr">
              <a:buAutoNum type="arabicPeriod"/>
            </a:pPr>
            <a:r>
              <a:rPr lang="kk-KZ" sz="2800" b="1" i="1" dirty="0">
                <a:latin typeface="Times New Roman" panose="02020603050405020304" pitchFamily="18" charset="0"/>
                <a:cs typeface="Times New Roman" panose="02020603050405020304" pitchFamily="18" charset="0"/>
              </a:rPr>
              <a:t> Облыстық;</a:t>
            </a:r>
          </a:p>
          <a:p>
            <a:pPr marL="342900" indent="-342900" algn="ctr">
              <a:buAutoNum type="arabicPeriod"/>
            </a:pPr>
            <a:r>
              <a:rPr lang="kk-KZ" sz="2800" b="1" i="1" dirty="0">
                <a:latin typeface="Times New Roman" panose="02020603050405020304" pitchFamily="18" charset="0"/>
                <a:cs typeface="Times New Roman" panose="02020603050405020304" pitchFamily="18" charset="0"/>
              </a:rPr>
              <a:t>Аудандық;</a:t>
            </a:r>
          </a:p>
          <a:p>
            <a:pPr marL="342900" indent="-342900" algn="ctr">
              <a:buAutoNum type="arabicPeriod"/>
            </a:pPr>
            <a:r>
              <a:rPr lang="kk-KZ" sz="2800" b="1" i="1" dirty="0">
                <a:latin typeface="Times New Roman" panose="02020603050405020304" pitchFamily="18" charset="0"/>
                <a:cs typeface="Times New Roman" panose="02020603050405020304" pitchFamily="18" charset="0"/>
              </a:rPr>
              <a:t> Базалық.</a:t>
            </a:r>
          </a:p>
        </p:txBody>
      </p:sp>
    </p:spTree>
    <p:extLst>
      <p:ext uri="{BB962C8B-B14F-4D97-AF65-F5344CB8AC3E}">
        <p14:creationId xmlns:p14="http://schemas.microsoft.com/office/powerpoint/2010/main" val="378092675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1026" name="Рисунок 1"/>
          <p:cNvPicPr>
            <a:picLocks noChangeAspect="1" noChangeArrowheads="1"/>
          </p:cNvPicPr>
          <p:nvPr/>
        </p:nvPicPr>
        <p:blipFill>
          <a:blip r:embed="rId2"/>
          <a:srcRect l="26781" t="25383" r="9752" b="17287"/>
          <a:stretch>
            <a:fillRect/>
          </a:stretch>
        </p:blipFill>
        <p:spPr bwMode="auto">
          <a:xfrm>
            <a:off x="1" y="0"/>
            <a:ext cx="9144000" cy="5857892"/>
          </a:xfrm>
          <a:prstGeom prst="rect">
            <a:avLst/>
          </a:prstGeom>
          <a:noFill/>
          <a:ln w="9525">
            <a:noFill/>
            <a:miter lim="800000"/>
            <a:headEnd/>
            <a:tailEnd/>
          </a:ln>
        </p:spPr>
      </p:pic>
      <p:sp>
        <p:nvSpPr>
          <p:cNvPr id="5" name="Прямоугольник 4"/>
          <p:cNvSpPr/>
          <p:nvPr/>
        </p:nvSpPr>
        <p:spPr>
          <a:xfrm>
            <a:off x="1000100" y="5903893"/>
            <a:ext cx="7215238" cy="954107"/>
          </a:xfrm>
          <a:prstGeom prst="rect">
            <a:avLst/>
          </a:prstGeom>
        </p:spPr>
        <p:txBody>
          <a:bodyPr wrap="square">
            <a:spAutoFit/>
          </a:bodyPr>
          <a:lstStyle/>
          <a:p>
            <a:pPr algn="ctr"/>
            <a:r>
              <a:rPr lang="kk-KZ" sz="2800" dirty="0" smtClean="0">
                <a:solidFill>
                  <a:schemeClr val="tx2">
                    <a:lumMod val="75000"/>
                  </a:schemeClr>
                </a:solidFill>
              </a:rPr>
              <a:t>Автоматтандырылған ақпараттық жүйенің республикалық деңгейі</a:t>
            </a:r>
            <a:endParaRPr lang="ru-RU" sz="2800" dirty="0">
              <a:solidFill>
                <a:schemeClr val="tx2">
                  <a:lumMod val="75000"/>
                </a:schemeClr>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2050" name="Рисунок 2"/>
          <p:cNvPicPr>
            <a:picLocks noChangeAspect="1" noChangeArrowheads="1"/>
          </p:cNvPicPr>
          <p:nvPr/>
        </p:nvPicPr>
        <p:blipFill>
          <a:blip r:embed="rId2"/>
          <a:srcRect l="23993" t="5844" r="8824" b="12770"/>
          <a:stretch>
            <a:fillRect/>
          </a:stretch>
        </p:blipFill>
        <p:spPr bwMode="auto">
          <a:xfrm>
            <a:off x="0" y="0"/>
            <a:ext cx="9144000" cy="6000768"/>
          </a:xfrm>
          <a:prstGeom prst="rect">
            <a:avLst/>
          </a:prstGeom>
          <a:noFill/>
          <a:ln w="9525">
            <a:noFill/>
            <a:miter lim="800000"/>
            <a:headEnd/>
            <a:tailEnd/>
          </a:ln>
        </p:spPr>
      </p:pic>
      <p:sp>
        <p:nvSpPr>
          <p:cNvPr id="5" name="Прямоугольник 4"/>
          <p:cNvSpPr/>
          <p:nvPr/>
        </p:nvSpPr>
        <p:spPr>
          <a:xfrm>
            <a:off x="1000100" y="5929330"/>
            <a:ext cx="7143800" cy="954107"/>
          </a:xfrm>
          <a:prstGeom prst="rect">
            <a:avLst/>
          </a:prstGeom>
        </p:spPr>
        <p:txBody>
          <a:bodyPr wrap="square">
            <a:spAutoFit/>
          </a:bodyPr>
          <a:lstStyle/>
          <a:p>
            <a:pPr algn="ctr"/>
            <a:r>
              <a:rPr lang="kk-KZ" sz="2800" dirty="0" smtClean="0">
                <a:solidFill>
                  <a:schemeClr val="tx2">
                    <a:lumMod val="75000"/>
                  </a:schemeClr>
                </a:solidFill>
              </a:rPr>
              <a:t>Автоматтандырылған ақпараттық жүйенің облыстық деңгейі</a:t>
            </a:r>
            <a:endParaRPr lang="ru-RU" sz="2800" dirty="0">
              <a:solidFill>
                <a:schemeClr val="tx2">
                  <a:lumMod val="75000"/>
                </a:schemeClr>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3074" name="Рисунок 3"/>
          <p:cNvPicPr>
            <a:picLocks noChangeAspect="1" noChangeArrowheads="1"/>
          </p:cNvPicPr>
          <p:nvPr/>
        </p:nvPicPr>
        <p:blipFill>
          <a:blip r:embed="rId2"/>
          <a:srcRect l="3870" t="6087" r="8978" b="3479"/>
          <a:stretch>
            <a:fillRect/>
          </a:stretch>
        </p:blipFill>
        <p:spPr bwMode="auto">
          <a:xfrm>
            <a:off x="0" y="0"/>
            <a:ext cx="9144000" cy="5929330"/>
          </a:xfrm>
          <a:prstGeom prst="rect">
            <a:avLst/>
          </a:prstGeom>
          <a:noFill/>
          <a:ln w="9525">
            <a:noFill/>
            <a:miter lim="800000"/>
            <a:headEnd/>
            <a:tailEnd/>
          </a:ln>
        </p:spPr>
      </p:pic>
      <p:sp>
        <p:nvSpPr>
          <p:cNvPr id="5" name="Прямоугольник 4"/>
          <p:cNvSpPr/>
          <p:nvPr/>
        </p:nvSpPr>
        <p:spPr>
          <a:xfrm>
            <a:off x="1000100" y="5929330"/>
            <a:ext cx="7143800" cy="954107"/>
          </a:xfrm>
          <a:prstGeom prst="rect">
            <a:avLst/>
          </a:prstGeom>
        </p:spPr>
        <p:txBody>
          <a:bodyPr wrap="square">
            <a:spAutoFit/>
          </a:bodyPr>
          <a:lstStyle/>
          <a:p>
            <a:pPr algn="ctr"/>
            <a:r>
              <a:rPr lang="kk-KZ" sz="2800" dirty="0" smtClean="0">
                <a:solidFill>
                  <a:schemeClr val="tx2">
                    <a:lumMod val="75000"/>
                  </a:schemeClr>
                </a:solidFill>
              </a:rPr>
              <a:t>Автоматтандырылған ақпараттық жүйенің аудандық деңгейі</a:t>
            </a:r>
            <a:endParaRPr lang="ru-RU" sz="2800" dirty="0">
              <a:solidFill>
                <a:schemeClr val="tx2">
                  <a:lumMod val="75000"/>
                </a:schemeClr>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a:xfrm>
            <a:off x="4357686" y="4500570"/>
            <a:ext cx="762000" cy="365125"/>
          </a:xfrm>
        </p:spPr>
        <p:txBody>
          <a:bodyPr/>
          <a:lstStyle/>
          <a:p>
            <a:fld id="{C8BA24B9-5283-4922-98AC-B8CA2CBC310A}" type="slidenum">
              <a:rPr lang="ru-RU" smtClean="0"/>
              <a:pPr/>
              <a:t>21</a:t>
            </a:fld>
            <a:endParaRPr lang="ru-RU"/>
          </a:p>
        </p:txBody>
      </p:sp>
      <p:pic>
        <p:nvPicPr>
          <p:cNvPr id="4098" name="Рисунок 4"/>
          <p:cNvPicPr>
            <a:picLocks noChangeAspect="1" noChangeArrowheads="1"/>
          </p:cNvPicPr>
          <p:nvPr/>
        </p:nvPicPr>
        <p:blipFill>
          <a:blip r:embed="rId2"/>
          <a:srcRect l="1547" t="5295" r="1239" b="9979"/>
          <a:stretch>
            <a:fillRect/>
          </a:stretch>
        </p:blipFill>
        <p:spPr bwMode="auto">
          <a:xfrm>
            <a:off x="0" y="0"/>
            <a:ext cx="9144000" cy="6000768"/>
          </a:xfrm>
          <a:prstGeom prst="rect">
            <a:avLst/>
          </a:prstGeom>
          <a:noFill/>
          <a:ln w="9525">
            <a:noFill/>
            <a:miter lim="800000"/>
            <a:headEnd/>
            <a:tailEnd/>
          </a:ln>
        </p:spPr>
      </p:pic>
      <p:sp>
        <p:nvSpPr>
          <p:cNvPr id="7" name="Прямоугольник 6"/>
          <p:cNvSpPr/>
          <p:nvPr/>
        </p:nvSpPr>
        <p:spPr>
          <a:xfrm>
            <a:off x="1000100" y="5903893"/>
            <a:ext cx="7215238" cy="954107"/>
          </a:xfrm>
          <a:prstGeom prst="rect">
            <a:avLst/>
          </a:prstGeom>
        </p:spPr>
        <p:txBody>
          <a:bodyPr wrap="square">
            <a:spAutoFit/>
          </a:bodyPr>
          <a:lstStyle/>
          <a:p>
            <a:pPr algn="ctr"/>
            <a:r>
              <a:rPr lang="kk-KZ" sz="2800" dirty="0" smtClean="0">
                <a:solidFill>
                  <a:schemeClr val="tx2">
                    <a:lumMod val="75000"/>
                  </a:schemeClr>
                </a:solidFill>
              </a:rPr>
              <a:t>Автоматтандырылған ақпараттық жүйенің базалық деңгейі</a:t>
            </a:r>
            <a:endParaRPr lang="ru-RU" sz="2800" dirty="0">
              <a:solidFill>
                <a:schemeClr val="tx2">
                  <a:lumMod val="75000"/>
                </a:schemeClr>
              </a:solidFill>
            </a:endParaRPr>
          </a:p>
        </p:txBody>
      </p:sp>
    </p:spTree>
    <p:extLst>
      <p:ext uri="{BB962C8B-B14F-4D97-AF65-F5344CB8AC3E}">
        <p14:creationId xmlns:p14="http://schemas.microsoft.com/office/powerpoint/2010/main" val="94321133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30722" name="Picture 2" descr="11"/>
          <p:cNvPicPr>
            <a:picLocks noChangeAspect="1" noChangeArrowheads="1"/>
          </p:cNvPicPr>
          <p:nvPr/>
        </p:nvPicPr>
        <p:blipFill>
          <a:blip r:embed="rId2"/>
          <a:srcRect/>
          <a:stretch>
            <a:fillRect/>
          </a:stretch>
        </p:blipFill>
        <p:spPr bwMode="auto">
          <a:xfrm>
            <a:off x="0" y="-1"/>
            <a:ext cx="9144000" cy="5456172"/>
          </a:xfrm>
          <a:prstGeom prst="rect">
            <a:avLst/>
          </a:prstGeom>
          <a:noFill/>
          <a:ln w="9525">
            <a:noFill/>
            <a:miter lim="800000"/>
            <a:headEnd/>
            <a:tailEnd/>
          </a:ln>
        </p:spPr>
      </p:pic>
      <p:sp>
        <p:nvSpPr>
          <p:cNvPr id="5" name="Прямоугольник 4"/>
          <p:cNvSpPr/>
          <p:nvPr/>
        </p:nvSpPr>
        <p:spPr>
          <a:xfrm>
            <a:off x="642910" y="5473005"/>
            <a:ext cx="7929618" cy="1384995"/>
          </a:xfrm>
          <a:prstGeom prst="rect">
            <a:avLst/>
          </a:prstGeom>
        </p:spPr>
        <p:txBody>
          <a:bodyPr wrap="square">
            <a:spAutoFit/>
          </a:bodyPr>
          <a:lstStyle/>
          <a:p>
            <a:pPr algn="ctr"/>
            <a:r>
              <a:rPr lang="kk-KZ" sz="2800" dirty="0" smtClean="0">
                <a:solidFill>
                  <a:schemeClr val="tx2">
                    <a:lumMod val="75000"/>
                  </a:schemeClr>
                </a:solidFill>
              </a:rPr>
              <a:t>Жер кадастрлық жұмыстарды жүргізу және ұйымдастыруды ақпараттық қамтамасыздандырудың артықшылықтары</a:t>
            </a:r>
            <a:endParaRPr lang="ru-RU" sz="2800" dirty="0">
              <a:solidFill>
                <a:schemeClr val="tx2">
                  <a:lumMod val="75000"/>
                </a:schemeClr>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85720" y="642918"/>
            <a:ext cx="8643998" cy="5857916"/>
          </a:xfrm>
        </p:spPr>
        <p:txBody>
          <a:bodyPr>
            <a:noAutofit/>
          </a:bodyPr>
          <a:lstStyle/>
          <a:p>
            <a:pPr marL="0" indent="449263" algn="just">
              <a:buNone/>
            </a:pPr>
            <a:r>
              <a:rPr lang="kk-KZ" sz="2400" dirty="0" smtClean="0">
                <a:solidFill>
                  <a:schemeClr val="tx2">
                    <a:lumMod val="75000"/>
                  </a:schemeClr>
                </a:solidFill>
              </a:rPr>
              <a:t>Жер кадастры — мемлекет</a:t>
            </a:r>
            <a:r>
              <a:rPr lang="ru-RU" sz="2400" dirty="0" smtClean="0">
                <a:solidFill>
                  <a:schemeClr val="tx2">
                    <a:lumMod val="75000"/>
                  </a:schemeClr>
                </a:solidFill>
              </a:rPr>
              <a:t> </a:t>
            </a:r>
            <a:r>
              <a:rPr lang="kk-KZ" sz="2400" dirty="0" smtClean="0">
                <a:solidFill>
                  <a:schemeClr val="tx2">
                    <a:lumMod val="75000"/>
                  </a:schemeClr>
                </a:solidFill>
              </a:rPr>
              <a:t>аумағындағы жер ресурстарының табиғи және шаруашылық</a:t>
            </a:r>
            <a:r>
              <a:rPr lang="ru-RU" sz="2400" dirty="0" smtClean="0">
                <a:solidFill>
                  <a:schemeClr val="tx2">
                    <a:lumMod val="75000"/>
                  </a:schemeClr>
                </a:solidFill>
              </a:rPr>
              <a:t> </a:t>
            </a:r>
            <a:r>
              <a:rPr lang="kk-KZ" sz="2400" dirty="0" smtClean="0">
                <a:solidFill>
                  <a:schemeClr val="tx2">
                    <a:lumMod val="75000"/>
                  </a:schemeClr>
                </a:solidFill>
              </a:rPr>
              <a:t>жағдайы мен оларды бағалау туралы мәліметтер жүйесі.</a:t>
            </a:r>
            <a:endParaRPr lang="ru-RU" sz="2400" dirty="0" smtClean="0">
              <a:solidFill>
                <a:schemeClr val="tx2">
                  <a:lumMod val="75000"/>
                </a:schemeClr>
              </a:solidFill>
            </a:endParaRPr>
          </a:p>
          <a:p>
            <a:pPr marL="0" indent="449263" algn="just">
              <a:buNone/>
            </a:pPr>
            <a:r>
              <a:rPr lang="kk-KZ" sz="2400" dirty="0" smtClean="0">
                <a:solidFill>
                  <a:schemeClr val="tx2">
                    <a:lumMod val="75000"/>
                  </a:schemeClr>
                </a:solidFill>
              </a:rPr>
              <a:t>Жер телімдерінің орналасқан жері, нысаны, пайдаланылуы, ауданы мен шекарасы, сапалық сипаттамасы, жер пайдалану есебі мен жер телімдерін бағалау жер кадастрының мәліметтері жүйесіне кіреді. Мемлекеттік жер кадастрының деректері жерді пайдалану мен қорғауды жоспарлаған, жерге орналастырған, шаруашылық қызметін бағалаған, жерді пайдалану мен қорғауға байланысты басқа да шараларды жүзеге асырған кезде сүйенетін негіз болып табылады. Ол деректер жер үшін төлем мөлшерін анықтау кезінде, құқықтық және басқа кадастрды жүргізген кезде пайдаланылуы мүмкін. Жер кадастрын жүргізу мемлекеттік тапсырыспен бюджет есебінен жүзеге асырылады. </a:t>
            </a:r>
            <a:endParaRPr lang="ru-RU" sz="2400" dirty="0" smtClean="0">
              <a:solidFill>
                <a:schemeClr val="tx2">
                  <a:lumMod val="75000"/>
                </a:schemeClr>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85720" y="642918"/>
            <a:ext cx="8643998" cy="5857916"/>
          </a:xfrm>
        </p:spPr>
        <p:txBody>
          <a:bodyPr>
            <a:noAutofit/>
          </a:bodyPr>
          <a:lstStyle/>
          <a:p>
            <a:pPr marL="0" indent="449263" algn="just">
              <a:buNone/>
            </a:pPr>
            <a:r>
              <a:rPr lang="kk-KZ" sz="2400" dirty="0" smtClean="0">
                <a:solidFill>
                  <a:schemeClr val="tx2">
                    <a:lumMod val="75000"/>
                  </a:schemeClr>
                </a:solidFill>
              </a:rPr>
              <a:t>Əлемдік дамудың ең маңызды мəселелерін шешуге мүмкіндік туғызатын экономикалық қатынастың басты құралы – ол жер қатынастары мен жылжымайты мүліктікті басқару жүйесін қалыптастыру. Бұл мәселені жүзеге асыру мемлекеттік жер кадастры мен оның автоматтандырылған ақпараттық жүйесін жасау жəне жүргізу саналады.</a:t>
            </a:r>
            <a:endParaRPr lang="ru-RU" sz="2400" dirty="0" smtClean="0">
              <a:solidFill>
                <a:schemeClr val="tx2">
                  <a:lumMod val="75000"/>
                </a:schemeClr>
              </a:solidFill>
            </a:endParaRPr>
          </a:p>
          <a:p>
            <a:pPr marL="0" indent="449263" algn="just">
              <a:buNone/>
            </a:pPr>
            <a:r>
              <a:rPr lang="kk-KZ" sz="2400" dirty="0" smtClean="0">
                <a:solidFill>
                  <a:schemeClr val="tx2">
                    <a:lumMod val="75000"/>
                  </a:schemeClr>
                </a:solidFill>
              </a:rPr>
              <a:t>Автоматтандыру тиімділігі – жер ресурстарын игерудің оңтайлы жолдарын табу арқылы мəліметтерді өңдеу, жылдамдығын арттыру жəне кездейсоқ қатенің пайда болу ықтималдылығын азайту арқылы жоғарылатылады. Сонымен қатар, автоматтандыру барысында жұмыс сапасы, өнімділігі артады, қызмет көрсету шығындары азаяды.</a:t>
            </a:r>
            <a:endParaRPr lang="ru-RU" sz="2400" dirty="0" smtClean="0">
              <a:solidFill>
                <a:schemeClr val="tx2">
                  <a:lumMod val="75000"/>
                </a:schemeClr>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785794"/>
            <a:ext cx="8929718" cy="6072206"/>
          </a:xfrm>
        </p:spPr>
        <p:txBody>
          <a:bodyPr>
            <a:normAutofit fontScale="92500" lnSpcReduction="10000"/>
          </a:bodyPr>
          <a:lstStyle/>
          <a:p>
            <a:pPr marL="449263" lvl="0" indent="-273050"/>
            <a:r>
              <a:rPr lang="kk-KZ" dirty="0" smtClean="0">
                <a:solidFill>
                  <a:schemeClr val="tx2">
                    <a:lumMod val="75000"/>
                  </a:schemeClr>
                </a:solidFill>
              </a:rPr>
              <a:t>Онлайн түрде жер алуға өтініш беруді ұйымдастыру;</a:t>
            </a:r>
            <a:endParaRPr lang="ru-RU" dirty="0" smtClean="0">
              <a:solidFill>
                <a:schemeClr val="tx2">
                  <a:lumMod val="75000"/>
                </a:schemeClr>
              </a:solidFill>
            </a:endParaRPr>
          </a:p>
          <a:p>
            <a:pPr marL="449263" lvl="0" indent="-273050"/>
            <a:r>
              <a:rPr lang="kk-KZ" dirty="0" smtClean="0">
                <a:solidFill>
                  <a:schemeClr val="tx2">
                    <a:lumMod val="75000"/>
                  </a:schemeClr>
                </a:solidFill>
              </a:rPr>
              <a:t>Жер кадастрының ақпараттық жүйесін, қызмет түрлерін электронды форматта беруді қамтамасыз ету, атап айтқанда: техникалық шарттарды беру, жер телімдерін беру кезінде келісім беру рәсімдерін жүргізу жұмыстарын жүзеге асыру мақсатында коммуналдық кәсіпорындар үшін арнайы бағдарлама әзірлеу;</a:t>
            </a:r>
            <a:endParaRPr lang="ru-RU" dirty="0" smtClean="0">
              <a:solidFill>
                <a:schemeClr val="tx2">
                  <a:lumMod val="75000"/>
                </a:schemeClr>
              </a:solidFill>
            </a:endParaRPr>
          </a:p>
          <a:p>
            <a:pPr marL="449263" lvl="0" indent="-273050"/>
            <a:r>
              <a:rPr lang="kk-KZ" dirty="0" smtClean="0">
                <a:solidFill>
                  <a:schemeClr val="tx2">
                    <a:lumMod val="75000"/>
                  </a:schemeClr>
                </a:solidFill>
              </a:rPr>
              <a:t>Жер кадастрының ақпараттық жүйесін елді мекендер аумағында құрылыс салу үшін жер телімдерін беру рәсімдерін оңтайландыруға пайдалану, көп уақытты үнемдеуге, құжаттар санын азайтуға және ең негізгісі тұрғындар тарапынан арыз – шағымдардың санын қысқартуға мүмкіндік беру.</a:t>
            </a:r>
            <a:endParaRPr lang="ru-RU" dirty="0" smtClean="0">
              <a:solidFill>
                <a:schemeClr val="tx2">
                  <a:lumMod val="75000"/>
                </a:schemeClr>
              </a:solidFill>
            </a:endParaRPr>
          </a:p>
          <a:p>
            <a:pPr marL="449263" lvl="0" indent="-273050"/>
            <a:r>
              <a:rPr lang="kk-KZ" dirty="0" smtClean="0">
                <a:solidFill>
                  <a:schemeClr val="tx2">
                    <a:lumMod val="75000"/>
                  </a:schemeClr>
                </a:solidFill>
              </a:rPr>
              <a:t>Жергілікті атқарушы органдармен бірлесіп, жер кадастрының ақпараттық жүйесі арқылы жылжымайтын мүлік нысандарын түгендеу және нақтылау бойынша кешенді жұмыстарды атқаруға мүмкіндік беру.</a:t>
            </a:r>
            <a:endParaRPr lang="ru-RU" dirty="0" smtClean="0">
              <a:solidFill>
                <a:schemeClr val="tx2">
                  <a:lumMod val="75000"/>
                </a:schemeClr>
              </a:solidFill>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912</TotalTime>
  <Words>651</Words>
  <Application>Microsoft Office PowerPoint</Application>
  <PresentationFormat>Экран (4:3)</PresentationFormat>
  <Paragraphs>56</Paragraphs>
  <Slides>25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25</vt:i4>
      </vt:variant>
    </vt:vector>
  </HeadingPairs>
  <TitlesOfParts>
    <vt:vector size="26" baseType="lpstr">
      <vt:lpstr>Поток</vt:lpstr>
      <vt:lpstr>Презентация PowerPoint</vt:lpstr>
      <vt:lpstr>Презентация PowerPoint</vt:lpstr>
      <vt:lpstr>1. Қазақстан Республикасындағы мемлекеттік қала кадастры</vt:lpstr>
      <vt:lpstr>2. Қазақстан Республикасында жерді тіркеудің маңызы мен міндеті</vt:lpstr>
      <vt:lpstr>3. Геоақпараттық жүйе ұғымы</vt:lpstr>
      <vt:lpstr>3.1. MapInfo Pro</vt:lpstr>
      <vt:lpstr>3.2. ArcGIS</vt:lpstr>
      <vt:lpstr>4. Қазақстан Республикасында ГАЖ даму тенденциясы</vt:lpstr>
      <vt:lpstr>5. Геоақпараттық жүйе арқылы жерді тіркеу, есепке алу, өңдеу және талдау әдістері</vt:lpstr>
      <vt:lpstr>Презентация PowerPoint</vt:lpstr>
      <vt:lpstr>«Жер қатынастары бөлімі» мамандарының автоматтандырылған жұмыс орны</vt:lpstr>
      <vt:lpstr>5.2. «Сәулет-жоспарлау тапсырмалары» ресурсы</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ҚАЗАҚСТАН РЕСПУБЛИКАСЫ АУЫЛ ШАРУАШЫЛЫҒЫ МИНИСТРЛІГІ ҚАЗАҚ ҰЛТТЫҚ АГРАРЛЫҚ УНИВЕРСИТЕТІ</dc:title>
  <dc:creator>001</dc:creator>
  <cp:lastModifiedBy>User</cp:lastModifiedBy>
  <cp:revision>31</cp:revision>
  <dcterms:created xsi:type="dcterms:W3CDTF">2021-05-03T15:21:50Z</dcterms:created>
  <dcterms:modified xsi:type="dcterms:W3CDTF">2023-10-08T20:51:19Z</dcterms:modified>
</cp:coreProperties>
</file>